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theme/theme1.xml" ContentType="application/vnd.openxmlformats-officedocument.theme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343" r:id="rId2"/>
    <p:sldId id="337" r:id="rId3"/>
    <p:sldId id="344" r:id="rId4"/>
    <p:sldId id="345" r:id="rId5"/>
    <p:sldId id="346" r:id="rId6"/>
    <p:sldId id="347" r:id="rId7"/>
    <p:sldId id="348" r:id="rId8"/>
    <p:sldId id="349" r:id="rId9"/>
    <p:sldId id="350" r:id="rId10"/>
    <p:sldId id="351" r:id="rId11"/>
    <p:sldId id="352" r:id="rId12"/>
    <p:sldId id="353" r:id="rId13"/>
    <p:sldId id="354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C18"/>
    <a:srgbClr val="E78D00"/>
    <a:srgbClr val="4866B7"/>
    <a:srgbClr val="703FA0"/>
    <a:srgbClr val="AD2B2A"/>
    <a:srgbClr val="03BAFD"/>
    <a:srgbClr val="41B65D"/>
    <a:srgbClr val="9E814A"/>
    <a:srgbClr val="4867B7"/>
    <a:srgbClr val="2D4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53" d="100"/>
          <a:sy n="53" d="100"/>
        </p:scale>
        <p:origin x="13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Precision</c:v>
                </c:pt>
              </c:strCache>
            </c:strRef>
          </c:tx>
          <c:spPr>
            <a:solidFill>
              <a:srgbClr val="C9CBD1"/>
            </a:solidFill>
            <a:ln>
              <a:noFill/>
            </a:ln>
          </c:spPr>
          <c:invertIfNegative val="1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700">
                    <a:solidFill>
                      <a:srgbClr val="6E7076"/>
                    </a:solidFill>
                    <a:latin typeface="Arial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CLIPSeg</c:v>
                </c:pt>
                <c:pt idx="1">
                  <c:v>OMDet</c:v>
                </c:pt>
                <c:pt idx="2">
                  <c:v>DINO+SAM</c:v>
                </c:pt>
                <c:pt idx="3">
                  <c:v>HybridNAV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0.44</c:v>
                </c:pt>
                <c:pt idx="1">
                  <c:v>0.65</c:v>
                </c:pt>
                <c:pt idx="2">
                  <c:v>0.57999999999999996</c:v>
                </c:pt>
                <c:pt idx="3">
                  <c:v>0.6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1BBE-4066-AA7F-A1E4E5C7A2C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Recall</c:v>
                </c:pt>
              </c:strCache>
            </c:strRef>
          </c:tx>
          <c:spPr>
            <a:solidFill>
              <a:srgbClr val="9A9DA3"/>
            </a:solidFill>
            <a:ln>
              <a:noFill/>
            </a:ln>
          </c:spPr>
          <c:invertIfNegative val="1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700">
                    <a:solidFill>
                      <a:srgbClr val="6E7076"/>
                    </a:solidFill>
                    <a:latin typeface="Arial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CLIPSeg</c:v>
                </c:pt>
                <c:pt idx="1">
                  <c:v>OMDet</c:v>
                </c:pt>
                <c:pt idx="2">
                  <c:v>DINO+SAM</c:v>
                </c:pt>
                <c:pt idx="3">
                  <c:v>HybridNAV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0.54</c:v>
                </c:pt>
                <c:pt idx="1">
                  <c:v>0.35</c:v>
                </c:pt>
                <c:pt idx="2">
                  <c:v>0.48</c:v>
                </c:pt>
                <c:pt idx="3">
                  <c:v>0.57999999999999996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1BBE-4066-AA7F-A1E4E5C7A2C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F1-score</c:v>
                </c:pt>
              </c:strCache>
            </c:strRef>
          </c:tx>
          <c:spPr>
            <a:solidFill>
              <a:srgbClr val="DE6A10"/>
            </a:solidFill>
            <a:ln>
              <a:noFill/>
            </a:ln>
          </c:spPr>
          <c:invertIfNegative val="1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700">
                    <a:solidFill>
                      <a:srgbClr val="6E7076"/>
                    </a:solidFill>
                    <a:latin typeface="Arial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CLIPSeg</c:v>
                </c:pt>
                <c:pt idx="1">
                  <c:v>OMDet</c:v>
                </c:pt>
                <c:pt idx="2">
                  <c:v>DINO+SAM</c:v>
                </c:pt>
                <c:pt idx="3">
                  <c:v>HybridNAV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0.48</c:v>
                </c:pt>
                <c:pt idx="1">
                  <c:v>0.46</c:v>
                </c:pt>
                <c:pt idx="2">
                  <c:v>0.52</c:v>
                </c:pt>
                <c:pt idx="3">
                  <c:v>0.59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2-1BBE-4066-AA7F-A1E4E5C7A2C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12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9A9DA3"/>
            </a:solidFill>
          </a:ln>
        </c:spPr>
        <c:txPr>
          <a:bodyPr/>
          <a:lstStyle/>
          <a:p>
            <a:pPr>
              <a:defRPr sz="2200">
                <a:solidFill>
                  <a:srgbClr val="26272B"/>
                </a:solidFill>
                <a:latin typeface="Arial"/>
              </a:defRPr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  <c:max val="0.8"/>
          <c:min val="0"/>
        </c:scaling>
        <c:delete val="0"/>
        <c:axPos val="l"/>
        <c:majorGridlines>
          <c:spPr>
            <a:ln>
              <a:solidFill>
                <a:srgbClr val="E4E5E8"/>
              </a:solidFill>
            </a:ln>
          </c:spPr>
        </c:majorGridlines>
        <c:numFmt formatCode="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>
                <a:solidFill>
                  <a:srgbClr val="9A9DA3"/>
                </a:solidFill>
                <a:latin typeface="Arial"/>
              </a:defRPr>
            </a:pPr>
            <a:endParaRPr lang="en-US"/>
          </a:p>
        </c:txPr>
        <c:crossAx val="-2068027336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2000">
              <a:solidFill>
                <a:srgbClr val="26272B"/>
              </a:solidFill>
              <a:latin typeface="Arial"/>
            </a:defRPr>
          </a:pPr>
          <a:endParaRPr lang="en-US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CLIPSeg</c:v>
                </c:pt>
              </c:strCache>
            </c:strRef>
          </c:tx>
          <c:spPr>
            <a:solidFill>
              <a:srgbClr val="C9CBD1"/>
            </a:solidFill>
            <a:ln>
              <a:noFill/>
            </a:ln>
          </c:spPr>
          <c:invertIfNegative val="1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700">
                    <a:solidFill>
                      <a:srgbClr val="6E7076"/>
                    </a:solidFill>
                    <a:latin typeface="Arial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Near objects</c:v>
                </c:pt>
                <c:pt idx="1">
                  <c:v>Far objects (&gt;1 m)</c:v>
                </c:pt>
                <c:pt idx="2">
                  <c:v>Small objects (&lt;0.25 m)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0.56000000000000005</c:v>
                </c:pt>
                <c:pt idx="1">
                  <c:v>0.42</c:v>
                </c:pt>
                <c:pt idx="2">
                  <c:v>0.38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DE70-46D5-9697-2E4D78CC8D5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OMDet</c:v>
                </c:pt>
              </c:strCache>
            </c:strRef>
          </c:tx>
          <c:spPr>
            <a:solidFill>
              <a:srgbClr val="9A9DA3"/>
            </a:solidFill>
            <a:ln>
              <a:noFill/>
            </a:ln>
          </c:spPr>
          <c:invertIfNegative val="1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700">
                    <a:solidFill>
                      <a:srgbClr val="6E7076"/>
                    </a:solidFill>
                    <a:latin typeface="Arial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Near objects</c:v>
                </c:pt>
                <c:pt idx="1">
                  <c:v>Far objects (&gt;1 m)</c:v>
                </c:pt>
                <c:pt idx="2">
                  <c:v>Small objects (&lt;0.25 m)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0.5</c:v>
                </c:pt>
                <c:pt idx="1">
                  <c:v>0.43</c:v>
                </c:pt>
                <c:pt idx="2">
                  <c:v>0.39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DE70-46D5-9697-2E4D78CC8D5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DINO+SAM</c:v>
                </c:pt>
              </c:strCache>
            </c:strRef>
          </c:tx>
          <c:spPr>
            <a:solidFill>
              <a:srgbClr val="6E7076"/>
            </a:solidFill>
            <a:ln>
              <a:noFill/>
            </a:ln>
          </c:spPr>
          <c:invertIfNegative val="1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700">
                    <a:solidFill>
                      <a:srgbClr val="6E7076"/>
                    </a:solidFill>
                    <a:latin typeface="Arial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Near objects</c:v>
                </c:pt>
                <c:pt idx="1">
                  <c:v>Far objects (&gt;1 m)</c:v>
                </c:pt>
                <c:pt idx="2">
                  <c:v>Small objects (&lt;0.25 m)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0.55000000000000004</c:v>
                </c:pt>
                <c:pt idx="1">
                  <c:v>0.48</c:v>
                </c:pt>
                <c:pt idx="2">
                  <c:v>0.44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2-DE70-46D5-9697-2E4D78CC8D5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HybridNAV</c:v>
                </c:pt>
              </c:strCache>
            </c:strRef>
          </c:tx>
          <c:spPr>
            <a:solidFill>
              <a:srgbClr val="DE6A10"/>
            </a:solidFill>
            <a:ln>
              <a:noFill/>
            </a:ln>
          </c:spPr>
          <c:invertIfNegative val="1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700">
                    <a:solidFill>
                      <a:srgbClr val="6E7076"/>
                    </a:solidFill>
                    <a:latin typeface="Arial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Near objects</c:v>
                </c:pt>
                <c:pt idx="1">
                  <c:v>Far objects (&gt;1 m)</c:v>
                </c:pt>
                <c:pt idx="2">
                  <c:v>Small objects (&lt;0.25 m)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0.66</c:v>
                </c:pt>
                <c:pt idx="1">
                  <c:v>0.56999999999999995</c:v>
                </c:pt>
                <c:pt idx="2">
                  <c:v>0.52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3-DE70-46D5-9697-2E4D78CC8D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12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9A9DA3"/>
            </a:solidFill>
          </a:ln>
        </c:spPr>
        <c:txPr>
          <a:bodyPr/>
          <a:lstStyle/>
          <a:p>
            <a:pPr>
              <a:defRPr sz="2200">
                <a:solidFill>
                  <a:srgbClr val="26272B"/>
                </a:solidFill>
                <a:latin typeface="Arial"/>
              </a:defRPr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  <c:max val="0.8"/>
          <c:min val="0"/>
        </c:scaling>
        <c:delete val="0"/>
        <c:axPos val="l"/>
        <c:majorGridlines>
          <c:spPr>
            <a:ln>
              <a:solidFill>
                <a:srgbClr val="E4E5E8"/>
              </a:solidFill>
            </a:ln>
          </c:spPr>
        </c:majorGridlines>
        <c:numFmt formatCode="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>
                <a:solidFill>
                  <a:srgbClr val="9A9DA3"/>
                </a:solidFill>
                <a:latin typeface="Arial"/>
              </a:defRPr>
            </a:pPr>
            <a:endParaRPr lang="en-US"/>
          </a:p>
        </c:txPr>
        <c:crossAx val="-2068027336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2000">
              <a:solidFill>
                <a:srgbClr val="26272B"/>
              </a:solidFill>
              <a:latin typeface="Arial"/>
            </a:defRPr>
          </a:pPr>
          <a:endParaRPr lang="en-US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t>Autonomy &amp; Robotics technical session. Twenty-minute slot including a few minutes for questions, so pace for roughly fifteen minutes of content - about seventy seconds per slide.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t>System performance section. Detail if asked: mean utilization 57 percent CPU and 68 percent GPU in the thesis measurements; frame rate within about six percent of a single-model baseline despite running two extra models; the one recorded 110 ms spike coincided with a SLAM keyframe insertion during a 360 scan.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t>Every line here traces to the implications section of the paper - nothing speculative, and the example prompts are the paper's own. Modularity also answers the question of what happens when a better model ships: swap it in.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t>This is the conclusion's answer to the research question from the overview slide, and it preempts the SAM v3 question from the audience. Conceding the controlled-setting case strengthens the reconnaissance claim, which is the one this audience cares about.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t>Close on three numbers: twenty-four percent, thirty and twenty-five percent, and 3.2 hertz with zero reach-back. Field trials are the stated next step: outdoor terrain, multi-floor structures, degraded visibility. Then open for questions.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t>Frame the problem before the system: unknown spaces, shifting target lists, no network, no large GPU. Each constraint eliminates one family of existing approaches, and that gap motivates the hybrid design.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t>The framing is a research question, not a claim that hybrid always wins - the final slide answers it honestly. The three contributions structure the talk in order. Validation: ten ScanNet scenes offline plus physical trials on the Stretch 2.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t>Design principle: each model gets the job it is best at - DINO plus SAM for precision, CLIPSeg for recall, the fusion filter as arbiter. If asked about alternatives: YOLO-World, LISA, and PointCLIPv2 were evaluated during development; none matched the precision-recall complementarity of this pairing.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t>Walk the diagram: Scan detects; Approach closes range and runs the full 360 pan-tilt scan; below three viewpoints, Circle orbits at fixed radius with tilt-only scans, which are cheaper than full sweeps; Stop requires confidence, point-cloud quality, and viewpoint diversity together. Motion between states is a potential-fields controller; a brief random rotation escapes local minima in clutter.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t>Two regimes on purpose: ScanNet isolates detector quality with ground truth and greedy one-to-one matching at IoU 0.50; the lab trials close the full loop in real time on real hardware. Identical frames, parameters, and motion controller across baselines, so differences are attributable to the approach.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t>Table 1 from the ScanNet benchmark. The point is the shape of the bars, not just the height: single models are lopsided - OMDet all precision, CLIPSeg leaning recall - while the fusion is the only balanced pair. Cluster density stays comparable to the best baseline, so the density-aware decay is not discarding evidence.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t>The paper reports this finding qualitatively - performance particularly excelled on far and small objects; these bar values are the stratified analysis from the thesis behind that sentence. If pressed, cite them as thesis results. Persistent-ID tracking plus the scan actions are what buy the margin on these hard cases.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t>Table 2, real-robot trials. The efficiency is a by-product of coupling: perception tells navigation what deserves attention, so the robot stops sweeping blindly. Additional thesis-only numbers if asked: navigation time fourteen versus twenty minutes, battery remaining seventy versus fifty percent, and a random-frontier baseline that was worse on every metric.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E78D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1978640" y="457200"/>
            <a:ext cx="1198626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APPLIED ARTIFICIAL INTELLIGENCE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2"/>
            <a:ext cx="21141958" cy="1096525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3755" y="238931"/>
            <a:ext cx="14674947" cy="1280160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 B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832080" y="457200"/>
            <a:ext cx="1113282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E78D00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APPLIED ARTIFICIAL INTELLIGENCE</a:t>
            </a:r>
            <a:endParaRPr lang="en-US" sz="4200" b="1" i="0" spc="200" baseline="0" dirty="0">
              <a:solidFill>
                <a:srgbClr val="E78D00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76C18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1978640" y="457200"/>
            <a:ext cx="1198626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CYBERSECURITY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59640784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 B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832080" y="457200"/>
            <a:ext cx="1113282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76C18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CYBERSECURITY</a:t>
            </a:r>
            <a:endParaRPr lang="en-US" sz="4200" b="1" i="0" spc="200" baseline="0" dirty="0">
              <a:solidFill>
                <a:srgbClr val="076C18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7205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0347367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13102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7" r:id="rId3"/>
    <p:sldLayoutId id="2147483718" r:id="rId4"/>
    <p:sldLayoutId id="2147483715" r:id="rId5"/>
    <p:sldLayoutId id="2147483716" r:id="rId6"/>
    <p:sldLayoutId id="2147483710" r:id="rId7"/>
    <p:sldLayoutId id="2147483704" r:id="rId8"/>
    <p:sldLayoutId id="2147483711" r:id="rId9"/>
    <p:sldLayoutId id="2147483705" r:id="rId10"/>
    <p:sldLayoutId id="2147483712" r:id="rId11"/>
    <p:sldLayoutId id="2147483706" r:id="rId12"/>
    <p:sldLayoutId id="2147483713" r:id="rId13"/>
    <p:sldLayoutId id="2147483707" r:id="rId14"/>
    <p:sldLayoutId id="2147483714" r:id="rId15"/>
    <p:sldLayoutId id="2147483708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75104" y="5257800"/>
            <a:ext cx="20665440" cy="1737360"/>
          </a:xfrm>
        </p:spPr>
        <p:txBody>
          <a:bodyPr/>
          <a:lstStyle/>
          <a:p>
            <a:r>
              <a:rPr lang="en-US" dirty="0"/>
              <a:t>Hemanth Indurthi · Eric Martinson, PhD | Lawrence Technological University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4600" dirty="0"/>
              <a:t>HybridNAV: A Hybrid Approach to Zero-Shot Object Detection with Adaptive Exploration for Autonomous Reconnaissance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7ED65B7-5682-B4D9-C7F9-2554E9553092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</a:t>
            </a:r>
          </a:p>
        </p:txBody>
      </p:sp>
    </p:spTree>
    <p:extLst>
      <p:ext uri="{BB962C8B-B14F-4D97-AF65-F5344CB8AC3E}">
        <p14:creationId xmlns:p14="http://schemas.microsoft.com/office/powerpoint/2010/main" val="414531117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36CD9-0FA8-5CF2-12AF-312AD1F5AD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Real time, on the vehicle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468880"/>
            <a:ext cx="6949440" cy="40233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2000" b="1" i="0">
                <a:solidFill>
                  <a:srgbClr val="DE6A10"/>
                </a:solidFill>
                <a:latin typeface="Arial"/>
              </a:rPr>
              <a:t>3.2 Hz</a:t>
            </a:r>
          </a:p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600" b="0" i="0">
                <a:solidFill>
                  <a:srgbClr val="26272B"/>
                </a:solidFill>
                <a:latin typeface="Arial"/>
              </a:rPr>
              <a:t>sustained end-to-end perception → decision throughput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78240" y="2468880"/>
            <a:ext cx="6949440" cy="40233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2000" b="1" i="0">
                <a:solidFill>
                  <a:srgbClr val="DE6A10"/>
                </a:solidFill>
                <a:latin typeface="Arial"/>
              </a:rPr>
              <a:t>&lt;100 ms</a:t>
            </a:r>
          </a:p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600" b="0" i="0">
                <a:solidFill>
                  <a:srgbClr val="26272B"/>
                </a:solidFill>
                <a:latin typeface="Arial"/>
              </a:rPr>
              <a:t>end-to-end latency, sensor frame to navigation decision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733520" y="2468880"/>
            <a:ext cx="6949440" cy="40233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2000" b="1" i="0">
                <a:solidFill>
                  <a:srgbClr val="DE6A10"/>
                </a:solidFill>
                <a:latin typeface="Arial"/>
              </a:rPr>
              <a:t>0</a:t>
            </a:r>
          </a:p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600" b="0" i="0">
                <a:solidFill>
                  <a:srgbClr val="26272B"/>
                </a:solidFill>
                <a:latin typeface="Arial"/>
              </a:rPr>
              <a:t>external dependencies - no cloud, no reach-back, nothing transmitted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8869680"/>
            <a:ext cx="22860000" cy="2560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3000" b="0" i="0">
                <a:solidFill>
                  <a:srgbClr val="26272B"/>
                </a:solidFill>
                <a:latin typeface="Arial"/>
              </a:rPr>
              <a:t>The full multi-model pipeline runs on COTS hardware </a:t>
            </a:r>
            <a:r>
              <a:rPr sz="3000" b="1" i="0">
                <a:solidFill>
                  <a:srgbClr val="26272B"/>
                </a:solidFill>
                <a:latin typeface="Arial"/>
              </a:rPr>
              <a:t>(i7-8650U + MX450)</a:t>
            </a:r>
            <a:r>
              <a:rPr sz="3000" b="0" i="0">
                <a:solidFill>
                  <a:srgbClr val="26272B"/>
                </a:solidFill>
                <a:latin typeface="Arial"/>
              </a:rPr>
              <a:t> with utilization within bounds for extended missions - feasible for integration with existing military robotic platforms.</a:t>
            </a:r>
          </a:p>
        </p:txBody>
      </p:sp>
    </p:spTree>
    <p:extLst>
      <p:ext uri="{BB962C8B-B14F-4D97-AF65-F5344CB8AC3E}">
        <p14:creationId xmlns:p14="http://schemas.microsoft.com/office/powerpoint/2010/main" val="100972849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36CD9-0FA8-5CF2-12AF-312AD1F5AD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What this buys the warfighter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2148840"/>
            <a:ext cx="23225760" cy="9326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3000"/>
              </a:lnSpc>
              <a:spcAft>
                <a:spcPts val="2600"/>
              </a:spcAft>
            </a:pPr>
            <a:r>
              <a:rPr sz="2900" b="1" i="0">
                <a:solidFill>
                  <a:srgbClr val="DE6A10"/>
                </a:solidFill>
                <a:latin typeface="Arial"/>
              </a:rPr>
              <a:t>Re-tasking without retraining. </a:t>
            </a:r>
            <a:r>
              <a:rPr sz="2900" b="0" i="0">
                <a:solidFill>
                  <a:srgbClr val="26272B"/>
                </a:solidFill>
                <a:latin typeface="Arial"/>
              </a:rPr>
              <a:t>Mission planners update the target list between deployments - “backpack,” “wire bundle,” “electronics on floor” - with no ML expertise and no retraining infrastructure.</a:t>
            </a:r>
          </a:p>
          <a:p>
            <a:pPr algn="l">
              <a:lnSpc>
                <a:spcPct val="113000"/>
              </a:lnSpc>
              <a:spcAft>
                <a:spcPts val="2600"/>
              </a:spcAft>
            </a:pPr>
            <a:r>
              <a:rPr sz="2900" b="1" i="0">
                <a:solidFill>
                  <a:srgbClr val="DE6A10"/>
                </a:solidFill>
                <a:latin typeface="Arial"/>
              </a:rPr>
              <a:t>Communication-independent. </a:t>
            </a:r>
            <a:r>
              <a:rPr sz="2900" b="0" i="0">
                <a:solidFill>
                  <a:srgbClr val="26272B"/>
                </a:solidFill>
                <a:latin typeface="Arial"/>
              </a:rPr>
              <a:t>Full operation in GPS-denied, comm-contested environments - and none of the latency or vulnerability of shipping sensor data to remote servers.</a:t>
            </a:r>
          </a:p>
          <a:p>
            <a:pPr algn="l">
              <a:lnSpc>
                <a:spcPct val="113000"/>
              </a:lnSpc>
              <a:spcAft>
                <a:spcPts val="2600"/>
              </a:spcAft>
            </a:pPr>
            <a:r>
              <a:rPr sz="2900" b="1" i="0">
                <a:solidFill>
                  <a:srgbClr val="DE6A10"/>
                </a:solidFill>
                <a:latin typeface="Arial"/>
              </a:rPr>
              <a:t>Aligned with reconnaissance practice. </a:t>
            </a:r>
            <a:r>
              <a:rPr sz="2900" b="0" i="0">
                <a:solidFill>
                  <a:srgbClr val="26272B"/>
                </a:solidFill>
                <a:latin typeface="Arial"/>
              </a:rPr>
              <a:t>Priority-based navigation investigates high-priority targets first, then systematically clears remaining areas.</a:t>
            </a:r>
          </a:p>
          <a:p>
            <a:pPr algn="l">
              <a:lnSpc>
                <a:spcPct val="113000"/>
              </a:lnSpc>
              <a:spcAft>
                <a:spcPts val="0"/>
              </a:spcAft>
            </a:pPr>
            <a:r>
              <a:rPr sz="2900" b="1" i="0">
                <a:solidFill>
                  <a:srgbClr val="DE6A10"/>
                </a:solidFill>
                <a:latin typeface="Arial"/>
              </a:rPr>
              <a:t>Modular by design. </a:t>
            </a:r>
            <a:r>
              <a:rPr sz="2900" b="0" i="0">
                <a:solidFill>
                  <a:srgbClr val="26272B"/>
                </a:solidFill>
                <a:latin typeface="Arial"/>
              </a:rPr>
              <a:t>Components upgrade independently as better models arrive; tuning is per-mission - favor recall in high-stakes scenarios, or swap in a domain-fine-tuned model.</a:t>
            </a:r>
          </a:p>
        </p:txBody>
      </p:sp>
    </p:spTree>
    <p:extLst>
      <p:ext uri="{BB962C8B-B14F-4D97-AF65-F5344CB8AC3E}">
        <p14:creationId xmlns:p14="http://schemas.microsoft.com/office/powerpoint/2010/main" val="100972849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36CD9-0FA8-5CF2-12AF-312AD1F5AD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When does hybrid win?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2148840"/>
            <a:ext cx="11338560" cy="9326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2200"/>
              </a:spcAft>
            </a:pPr>
            <a:r>
              <a:rPr sz="3000" b="1" i="0">
                <a:solidFill>
                  <a:srgbClr val="26272B"/>
                </a:solidFill>
                <a:latin typeface="Arial"/>
              </a:rPr>
              <a:t>The hybrid advantage is largest for:</a:t>
            </a:r>
          </a:p>
          <a:p>
            <a:pPr algn="l">
              <a:lnSpc>
                <a:spcPct val="113000"/>
              </a:lnSpc>
              <a:spcAft>
                <a:spcPts val="2200"/>
              </a:spcAft>
            </a:pPr>
            <a:r>
              <a:rPr sz="2700" b="1" i="0">
                <a:solidFill>
                  <a:srgbClr val="DE6A10"/>
                </a:solidFill>
                <a:latin typeface="Arial"/>
              </a:rPr>
              <a:t>1 · </a:t>
            </a:r>
            <a:r>
              <a:rPr sz="2700" b="0" i="0">
                <a:solidFill>
                  <a:srgbClr val="26272B"/>
                </a:solidFill>
                <a:latin typeface="Arial"/>
              </a:rPr>
              <a:t>Esoteric or domain-specific objects outside the training distribution of large monolithic models.</a:t>
            </a:r>
          </a:p>
          <a:p>
            <a:pPr algn="l">
              <a:lnSpc>
                <a:spcPct val="113000"/>
              </a:lnSpc>
              <a:spcAft>
                <a:spcPts val="2200"/>
              </a:spcAft>
            </a:pPr>
            <a:r>
              <a:rPr sz="2700" b="1" i="0">
                <a:solidFill>
                  <a:srgbClr val="DE6A10"/>
                </a:solidFill>
                <a:latin typeface="Arial"/>
              </a:rPr>
              <a:t>2 · </a:t>
            </a:r>
            <a:r>
              <a:rPr sz="2700" b="0" i="0">
                <a:solidFill>
                  <a:srgbClr val="26272B"/>
                </a:solidFill>
                <a:latin typeface="Arial"/>
              </a:rPr>
              <a:t>Spatial relationship reasoning - “the object near the doorway,” “unusual items on the floor.”</a:t>
            </a:r>
          </a:p>
          <a:p>
            <a:pPr algn="l">
              <a:lnSpc>
                <a:spcPct val="113000"/>
              </a:lnSpc>
              <a:spcAft>
                <a:spcPts val="0"/>
              </a:spcAft>
            </a:pPr>
            <a:r>
              <a:rPr sz="2700" b="1" i="0">
                <a:solidFill>
                  <a:srgbClr val="DE6A10"/>
                </a:solidFill>
                <a:latin typeface="Arial"/>
              </a:rPr>
              <a:t>3 · </a:t>
            </a:r>
            <a:r>
              <a:rPr sz="2700" b="0" i="0">
                <a:solidFill>
                  <a:srgbClr val="26272B"/>
                </a:solidFill>
                <a:latin typeface="Arial"/>
              </a:rPr>
              <a:t>Missions where multi-view confirmation is essential to suppress false positives.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2618720" y="2148840"/>
            <a:ext cx="11247120" cy="7498079"/>
          </a:xfrm>
          <a:prstGeom prst="roundRect">
            <a:avLst>
              <a:gd name="adj" fmla="val 5000"/>
            </a:avLst>
          </a:prstGeom>
          <a:solidFill>
            <a:srgbClr val="F2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411480" rIns="457200" bIns="411480" rtlCol="0" anchor="t"/>
          <a:lstStyle/>
          <a:p>
            <a:pPr algn="l">
              <a:spcAft>
                <a:spcPts val="1600"/>
              </a:spcAft>
            </a:pPr>
            <a:r>
              <a:rPr sz="3000" b="1" i="0">
                <a:solidFill>
                  <a:srgbClr val="C82506"/>
                </a:solidFill>
                <a:latin typeface="Arial"/>
              </a:rPr>
              <a:t>Where monolithic wins</a:t>
            </a:r>
          </a:p>
          <a:p>
            <a:pPr algn="l">
              <a:lnSpc>
                <a:spcPct val="118000"/>
              </a:lnSpc>
              <a:spcAft>
                <a:spcPts val="1600"/>
              </a:spcAft>
            </a:pPr>
            <a:r>
              <a:rPr sz="2600" b="0" i="0">
                <a:solidFill>
                  <a:srgbClr val="26272B"/>
                </a:solidFill>
                <a:latin typeface="Arial"/>
              </a:rPr>
              <a:t>For common, well-represented categories in controlled settings, monolithic models such as SAM v3 may offer comparable or superior performance with lower architectural complexity.</a:t>
            </a:r>
          </a:p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2600" b="1" i="0">
                <a:solidFill>
                  <a:srgbClr val="26272B"/>
                </a:solidFill>
                <a:latin typeface="Arial"/>
              </a:rPr>
              <a:t>HybridNAV's value is strongest in the open-ended, unpredictable conditions that define reconnaissance.</a:t>
            </a:r>
          </a:p>
        </p:txBody>
      </p:sp>
    </p:spTree>
    <p:extLst>
      <p:ext uri="{BB962C8B-B14F-4D97-AF65-F5344CB8AC3E}">
        <p14:creationId xmlns:p14="http://schemas.microsoft.com/office/powerpoint/2010/main" val="100972849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36CD9-0FA8-5CF2-12AF-312AD1F5AD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2194560"/>
            <a:ext cx="23225760" cy="6949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3000"/>
              </a:lnSpc>
              <a:spcAft>
                <a:spcPts val="3400"/>
              </a:spcAft>
            </a:pPr>
            <a:r>
              <a:rPr sz="3300" b="1" i="0">
                <a:solidFill>
                  <a:srgbClr val="DE6A10"/>
                </a:solidFill>
                <a:latin typeface="Arial"/>
              </a:rPr>
              <a:t>1 </a:t>
            </a:r>
            <a:r>
              <a:rPr sz="3300" b="0" i="0">
                <a:solidFill>
                  <a:srgbClr val="26272B"/>
                </a:solidFill>
                <a:latin typeface="Arial"/>
              </a:rPr>
              <a:t>Fusion beats monoliths for open-vocabulary reconnaissance: +24% F-score with balanced precision and recall.</a:t>
            </a:r>
          </a:p>
          <a:p>
            <a:pPr algn="l">
              <a:lnSpc>
                <a:spcPct val="113000"/>
              </a:lnSpc>
              <a:spcAft>
                <a:spcPts val="3400"/>
              </a:spcAft>
            </a:pPr>
            <a:r>
              <a:rPr sz="3300" b="1" i="0">
                <a:solidFill>
                  <a:srgbClr val="DE6A10"/>
                </a:solidFill>
                <a:latin typeface="Arial"/>
              </a:rPr>
              <a:t>2 </a:t>
            </a:r>
            <a:r>
              <a:rPr sz="3300" b="0" i="0">
                <a:solidFill>
                  <a:srgbClr val="26272B"/>
                </a:solidFill>
                <a:latin typeface="Arial"/>
              </a:rPr>
              <a:t>Perception-aware navigation is free efficiency: -30% path length, -25% scan time on the same motion controller.</a:t>
            </a:r>
          </a:p>
          <a:p>
            <a:pPr algn="l">
              <a:lnSpc>
                <a:spcPct val="113000"/>
              </a:lnSpc>
              <a:spcAft>
                <a:spcPts val="3400"/>
              </a:spcAft>
            </a:pPr>
            <a:r>
              <a:rPr sz="3300" b="1" i="0">
                <a:solidFill>
                  <a:srgbClr val="DE6A10"/>
                </a:solidFill>
                <a:latin typeface="Arial"/>
              </a:rPr>
              <a:t>3 </a:t>
            </a:r>
            <a:r>
              <a:rPr sz="3300" b="0" i="0">
                <a:solidFill>
                  <a:srgbClr val="26272B"/>
                </a:solidFill>
                <a:latin typeface="Arial"/>
              </a:rPr>
              <a:t>It all fits on the vehicle: 3.2 Hz, sub-100 ms, zero reach-back - deployable where the network isn't.</a:t>
            </a:r>
          </a:p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700" b="0" i="1">
                <a:solidFill>
                  <a:srgbClr val="6E7076"/>
                </a:solidFill>
                <a:latin typeface="Arial"/>
              </a:rPr>
              <a:t>Next: field trials in operationally relevant settings - outdoor terrain, multi-floor structures, degraded visibility.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0332720"/>
            <a:ext cx="23225760" cy="12801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500" b="0" i="0">
                <a:solidFill>
                  <a:srgbClr val="6E7076"/>
                </a:solidFill>
                <a:latin typeface="Arial"/>
              </a:rPr>
              <a:t>Hemanth Venkata Indurthi - hindurthi@ltu.edu · Eric Martinson, PhD - emartinson@ltu.edu | Lawrence Technological University | GVSETS 2026, Novi, MI</a:t>
            </a:r>
          </a:p>
        </p:txBody>
      </p:sp>
    </p:spTree>
    <p:extLst>
      <p:ext uri="{BB962C8B-B14F-4D97-AF65-F5344CB8AC3E}">
        <p14:creationId xmlns:p14="http://schemas.microsoft.com/office/powerpoint/2010/main" val="100972849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36CD9-0FA8-5CF2-12AF-312AD1F5AD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The reconnaissance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2011680"/>
            <a:ext cx="16093440" cy="64629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3600"/>
              </a:spcAft>
            </a:pPr>
            <a:r>
              <a:rPr sz="3000" b="0" i="0" dirty="0">
                <a:solidFill>
                  <a:srgbClr val="26272B"/>
                </a:solidFill>
                <a:latin typeface="Arial"/>
              </a:rPr>
              <a:t>Autonomous ground systems tasked with reconnaissance must locate objects of interest in environments they have never seen. Three constraints define the problem.</a:t>
            </a:r>
          </a:p>
          <a:p>
            <a:pPr algn="l">
              <a:lnSpc>
                <a:spcPct val="113000"/>
              </a:lnSpc>
              <a:spcAft>
                <a:spcPts val="2600"/>
              </a:spcAft>
            </a:pPr>
            <a:r>
              <a:rPr sz="2800" b="1" i="0" dirty="0">
                <a:solidFill>
                  <a:srgbClr val="DE6A10"/>
                </a:solidFill>
                <a:latin typeface="Arial"/>
              </a:rPr>
              <a:t>No prior training data. </a:t>
            </a:r>
            <a:r>
              <a:rPr sz="2800" b="0" i="0" dirty="0">
                <a:solidFill>
                  <a:srgbClr val="26272B"/>
                </a:solidFill>
                <a:latin typeface="Arial"/>
              </a:rPr>
              <a:t>Targets change with every mission and every new piece of intelligence; retraining a detector per objective doesn't scale.</a:t>
            </a:r>
          </a:p>
          <a:p>
            <a:pPr algn="l">
              <a:lnSpc>
                <a:spcPct val="113000"/>
              </a:lnSpc>
              <a:spcAft>
                <a:spcPts val="2600"/>
              </a:spcAft>
            </a:pPr>
            <a:r>
              <a:rPr sz="2800" b="1" i="0" dirty="0">
                <a:solidFill>
                  <a:srgbClr val="DE6A10"/>
                </a:solidFill>
                <a:latin typeface="Arial"/>
              </a:rPr>
              <a:t>No reach-back. </a:t>
            </a:r>
            <a:r>
              <a:rPr sz="2800" b="0" i="0" dirty="0">
                <a:solidFill>
                  <a:srgbClr val="26272B"/>
                </a:solidFill>
                <a:latin typeface="Arial"/>
              </a:rPr>
              <a:t>Contested environments mean communication-denied operation, which </a:t>
            </a:r>
            <a:r>
              <a:rPr lang="en-US" sz="2800" b="0" i="0" dirty="0">
                <a:solidFill>
                  <a:srgbClr val="26272B"/>
                </a:solidFill>
                <a:latin typeface="Arial"/>
              </a:rPr>
              <a:t>often </a:t>
            </a:r>
            <a:r>
              <a:rPr sz="2800" b="0" i="0" dirty="0">
                <a:solidFill>
                  <a:srgbClr val="26272B"/>
                </a:solidFill>
                <a:latin typeface="Arial"/>
              </a:rPr>
              <a:t>rules out cloud processing.</a:t>
            </a:r>
          </a:p>
          <a:p>
            <a:pPr algn="l">
              <a:lnSpc>
                <a:spcPct val="113000"/>
              </a:lnSpc>
              <a:spcAft>
                <a:spcPts val="3400"/>
              </a:spcAft>
            </a:pPr>
            <a:r>
              <a:rPr sz="2800" b="1" i="0" dirty="0">
                <a:solidFill>
                  <a:srgbClr val="DE6A10"/>
                </a:solidFill>
                <a:latin typeface="Arial"/>
              </a:rPr>
              <a:t>No datacenter onboard. </a:t>
            </a:r>
            <a:r>
              <a:rPr sz="2800" b="0" i="0" dirty="0">
                <a:solidFill>
                  <a:srgbClr val="26272B"/>
                </a:solidFill>
                <a:latin typeface="Arial"/>
              </a:rPr>
              <a:t>Small unmanned platforms carry laptop-class compute and tight power budgets.</a:t>
            </a:r>
          </a:p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700" b="0" i="0" dirty="0">
                <a:solidFill>
                  <a:srgbClr val="26272B"/>
                </a:solidFill>
                <a:latin typeface="Arial"/>
              </a:rPr>
              <a:t>Closed-vocabulary detectors, cloud-dependent models, and monolithic zero-shot systems each break on at least one of these. </a:t>
            </a:r>
            <a:r>
              <a:rPr sz="2700" b="1" i="0" dirty="0" err="1">
                <a:solidFill>
                  <a:srgbClr val="DE6A10"/>
                </a:solidFill>
                <a:latin typeface="Arial"/>
              </a:rPr>
              <a:t>HybridNAV</a:t>
            </a:r>
            <a:r>
              <a:rPr sz="2700" b="1" i="0" dirty="0">
                <a:solidFill>
                  <a:srgbClr val="DE6A10"/>
                </a:solidFill>
                <a:latin typeface="Arial"/>
              </a:rPr>
              <a:t> is built for all three.</a:t>
            </a:r>
          </a:p>
        </p:txBody>
      </p:sp>
      <p:pic>
        <p:nvPicPr>
          <p:cNvPr id="5" name="Picture 4" descr="paper_fig3_robo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0" y="2011680"/>
            <a:ext cx="5266861" cy="8595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88000" y="10789920"/>
            <a:ext cx="557784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2000" b="0" i="1">
                <a:solidFill>
                  <a:srgbClr val="6E7076"/>
                </a:solidFill>
                <a:latin typeface="Arial"/>
              </a:rPr>
              <a:t>The Stretch 2 testbed</a:t>
            </a:r>
          </a:p>
        </p:txBody>
      </p:sp>
    </p:spTree>
    <p:extLst>
      <p:ext uri="{BB962C8B-B14F-4D97-AF65-F5344CB8AC3E}">
        <p14:creationId xmlns:p14="http://schemas.microsoft.com/office/powerpoint/2010/main" val="100972849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36CD9-0FA8-5CF2-12AF-312AD1F5AD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HybridNAV at a glance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965960"/>
            <a:ext cx="23317200" cy="452617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2800"/>
              </a:spcAft>
            </a:pPr>
            <a:r>
              <a:rPr sz="2700" b="0" i="1" dirty="0">
                <a:solidFill>
                  <a:srgbClr val="6E7076"/>
                </a:solidFill>
                <a:latin typeface="Arial"/>
              </a:rPr>
              <a:t>Research question - when does a hybrid multi-model pipeline beat a monolithic detector for autonomous reconnaissance?</a:t>
            </a:r>
          </a:p>
          <a:p>
            <a:pPr marL="457200" indent="-457200" algn="l">
              <a:lnSpc>
                <a:spcPct val="113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sz="2700" b="1" i="0" dirty="0">
                <a:solidFill>
                  <a:srgbClr val="DE6A10"/>
                </a:solidFill>
                <a:latin typeface="Arial"/>
              </a:rPr>
              <a:t>Hybrid detection pipeline. </a:t>
            </a:r>
            <a:r>
              <a:rPr sz="2700" b="0" i="0" dirty="0">
                <a:solidFill>
                  <a:srgbClr val="26272B"/>
                </a:solidFill>
                <a:latin typeface="Arial"/>
              </a:rPr>
              <a:t>Grounding DINO, SAM v2, </a:t>
            </a:r>
            <a:r>
              <a:rPr sz="2700" b="0" i="0" dirty="0" err="1">
                <a:solidFill>
                  <a:srgbClr val="26272B"/>
                </a:solidFill>
                <a:latin typeface="Arial"/>
              </a:rPr>
              <a:t>CLIPSeg</a:t>
            </a:r>
            <a:r>
              <a:rPr sz="2700" b="0" i="0" dirty="0">
                <a:solidFill>
                  <a:srgbClr val="26272B"/>
                </a:solidFill>
                <a:latin typeface="Arial"/>
              </a:rPr>
              <a:t>, and DBSCAN fused for robust zero-shot detection </a:t>
            </a:r>
            <a:endParaRPr lang="en-US" sz="2700" dirty="0">
              <a:solidFill>
                <a:srgbClr val="26272B"/>
              </a:solidFill>
              <a:latin typeface="Arial"/>
            </a:endParaRPr>
          </a:p>
          <a:p>
            <a:pPr marL="914400" lvl="1" indent="-457200" algn="l">
              <a:lnSpc>
                <a:spcPct val="113000"/>
              </a:lnSpc>
              <a:spcAft>
                <a:spcPts val="1800"/>
              </a:spcAft>
              <a:buFont typeface="Arial" panose="020B0604020202020204" pitchFamily="34" charset="0"/>
              <a:buChar char="•"/>
              <a:tabLst>
                <a:tab pos="1079500" algn="l"/>
              </a:tabLst>
            </a:pPr>
            <a:r>
              <a:rPr sz="2700" b="0" i="0" dirty="0">
                <a:solidFill>
                  <a:srgbClr val="26272B"/>
                </a:solidFill>
                <a:latin typeface="Arial"/>
              </a:rPr>
              <a:t>+24% macro F-score over single models.</a:t>
            </a:r>
          </a:p>
          <a:p>
            <a:pPr marL="457200" indent="-457200" algn="l">
              <a:lnSpc>
                <a:spcPct val="113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sz="2700" b="1" i="0" dirty="0">
                <a:solidFill>
                  <a:srgbClr val="DE6A10"/>
                </a:solidFill>
                <a:latin typeface="Arial"/>
              </a:rPr>
              <a:t>Adaptive navigation. </a:t>
            </a:r>
            <a:r>
              <a:rPr sz="2700" b="0" i="0" dirty="0">
                <a:solidFill>
                  <a:srgbClr val="26272B"/>
                </a:solidFill>
                <a:latin typeface="Arial"/>
              </a:rPr>
              <a:t>A priority-based FSM balances object-centric investigation with frontier exploration </a:t>
            </a:r>
            <a:endParaRPr lang="en-US" sz="2700" dirty="0">
              <a:solidFill>
                <a:srgbClr val="26272B"/>
              </a:solidFill>
              <a:latin typeface="Arial"/>
            </a:endParaRPr>
          </a:p>
          <a:p>
            <a:pPr marL="914400" indent="-457200" algn="l">
              <a:lnSpc>
                <a:spcPct val="113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sz="2700" b="0" i="0" dirty="0">
                <a:solidFill>
                  <a:srgbClr val="26272B"/>
                </a:solidFill>
                <a:latin typeface="Arial"/>
              </a:rPr>
              <a:t>-25% scan time, -30% path length.</a:t>
            </a:r>
          </a:p>
          <a:p>
            <a:pPr marL="457200" indent="-457200" algn="l">
              <a:lnSpc>
                <a:spcPct val="113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2700" b="1" i="0" dirty="0">
                <a:solidFill>
                  <a:srgbClr val="DE6A10"/>
                </a:solidFill>
                <a:latin typeface="Arial"/>
              </a:rPr>
              <a:t>Communication-independent. </a:t>
            </a:r>
            <a:r>
              <a:rPr sz="2700" b="0" i="0" dirty="0">
                <a:solidFill>
                  <a:srgbClr val="26272B"/>
                </a:solidFill>
                <a:latin typeface="Arial"/>
              </a:rPr>
              <a:t>All processing local on resource-constrained hardware </a:t>
            </a:r>
            <a:endParaRPr lang="en-US" sz="2700" b="0" i="0" dirty="0">
              <a:solidFill>
                <a:srgbClr val="26272B"/>
              </a:solidFill>
              <a:latin typeface="Arial"/>
            </a:endParaRPr>
          </a:p>
          <a:p>
            <a:pPr marL="914400" indent="-457200" algn="l">
              <a:lnSpc>
                <a:spcPct val="113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2700" b="0" i="0" dirty="0">
                <a:solidFill>
                  <a:srgbClr val="26272B"/>
                </a:solidFill>
                <a:latin typeface="Arial"/>
              </a:rPr>
              <a:t>3.2 Hz, sub-100 </a:t>
            </a:r>
            <a:r>
              <a:rPr sz="2700" b="0" i="0" dirty="0" err="1">
                <a:solidFill>
                  <a:srgbClr val="26272B"/>
                </a:solidFill>
                <a:latin typeface="Arial"/>
              </a:rPr>
              <a:t>ms</a:t>
            </a:r>
            <a:r>
              <a:rPr sz="2700" b="0" i="0" dirty="0">
                <a:solidFill>
                  <a:srgbClr val="26272B"/>
                </a:solidFill>
                <a:latin typeface="Arial"/>
              </a:rPr>
              <a:t>, nothing leaves the vehicle.</a:t>
            </a:r>
          </a:p>
        </p:txBody>
      </p:sp>
      <p:pic>
        <p:nvPicPr>
          <p:cNvPr id="5" name="Picture 4" descr="paper_fig4_pcloud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7177941"/>
            <a:ext cx="14356080" cy="45720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70480" y="8823861"/>
            <a:ext cx="850392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2000" b="0" i="1">
                <a:solidFill>
                  <a:srgbClr val="6E7076"/>
                </a:solidFill>
                <a:latin typeface="Arial"/>
              </a:rPr>
              <a:t>Point-cloud detections from ScanNet scenes: guitar, backpack, upright piano. Per-point color encodes detection confidence.</a:t>
            </a:r>
          </a:p>
        </p:txBody>
      </p:sp>
    </p:spTree>
    <p:extLst>
      <p:ext uri="{BB962C8B-B14F-4D97-AF65-F5344CB8AC3E}">
        <p14:creationId xmlns:p14="http://schemas.microsoft.com/office/powerpoint/2010/main" val="100972849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36CD9-0FA8-5CF2-12AF-312AD1F5AD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Perception: a division of labor</a:t>
            </a:r>
          </a:p>
        </p:txBody>
      </p:sp>
      <p:pic>
        <p:nvPicPr>
          <p:cNvPr id="4" name="Picture 3" descr="paper_fig1_pipeli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965960"/>
            <a:ext cx="5448461" cy="94183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1520" y="11475720"/>
            <a:ext cx="777240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2000" b="0" i="1">
                <a:solidFill>
                  <a:srgbClr val="6E7076"/>
                </a:solidFill>
                <a:latin typeface="Arial"/>
              </a:rPr>
              <a:t>Perception pipeline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49440" y="2103120"/>
            <a:ext cx="16733520" cy="59625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3000"/>
              </a:lnSpc>
              <a:spcAft>
                <a:spcPts val="2600"/>
              </a:spcAft>
            </a:pPr>
            <a:r>
              <a:rPr sz="3200" b="1" i="0" dirty="0">
                <a:solidFill>
                  <a:srgbClr val="0365C0"/>
                </a:solidFill>
                <a:latin typeface="Arial"/>
              </a:rPr>
              <a:t>Precision path. </a:t>
            </a:r>
            <a:r>
              <a:rPr sz="3200" b="0" i="0" dirty="0">
                <a:solidFill>
                  <a:srgbClr val="26272B"/>
                </a:solidFill>
                <a:latin typeface="Arial"/>
              </a:rPr>
              <a:t>Grounding DINO returns language-grounded boxes from the mission prompt set; each box, enlarged 10%, prompts SAM v2 into pixel-accurate masks.</a:t>
            </a:r>
          </a:p>
          <a:p>
            <a:pPr algn="l">
              <a:lnSpc>
                <a:spcPct val="113000"/>
              </a:lnSpc>
              <a:spcAft>
                <a:spcPts val="2600"/>
              </a:spcAft>
            </a:pPr>
            <a:r>
              <a:rPr sz="3200" b="1" i="0" dirty="0">
                <a:solidFill>
                  <a:srgbClr val="0365C0"/>
                </a:solidFill>
                <a:latin typeface="Arial"/>
              </a:rPr>
              <a:t>Recall path. </a:t>
            </a:r>
            <a:r>
              <a:rPr sz="3200" b="0" i="0" dirty="0" err="1">
                <a:solidFill>
                  <a:srgbClr val="26272B"/>
                </a:solidFill>
                <a:latin typeface="Arial"/>
              </a:rPr>
              <a:t>CLIPSeg</a:t>
            </a:r>
            <a:r>
              <a:rPr sz="3200" b="0" i="0" dirty="0">
                <a:solidFill>
                  <a:srgbClr val="26272B"/>
                </a:solidFill>
                <a:latin typeface="Arial"/>
              </a:rPr>
              <a:t> segments the same frame open-vocabulary, catching what the precision path misses - the unusual and the loosely described.</a:t>
            </a:r>
          </a:p>
          <a:p>
            <a:pPr algn="l">
              <a:lnSpc>
                <a:spcPct val="113000"/>
              </a:lnSpc>
              <a:spcAft>
                <a:spcPts val="2600"/>
              </a:spcAft>
            </a:pPr>
            <a:r>
              <a:rPr sz="3200" b="1" i="0" dirty="0">
                <a:solidFill>
                  <a:srgbClr val="DE6A10"/>
                </a:solidFill>
                <a:latin typeface="Arial"/>
              </a:rPr>
              <a:t>Three-pass fusion. </a:t>
            </a:r>
            <a:r>
              <a:rPr sz="3200" b="0" i="0" dirty="0">
                <a:solidFill>
                  <a:srgbClr val="26272B"/>
                </a:solidFill>
                <a:latin typeface="Arial"/>
              </a:rPr>
              <a:t>SAM pixels within 0.20 m of </a:t>
            </a:r>
            <a:r>
              <a:rPr sz="3200" b="0" i="0" dirty="0" err="1">
                <a:solidFill>
                  <a:srgbClr val="26272B"/>
                </a:solidFill>
                <a:latin typeface="Arial"/>
              </a:rPr>
              <a:t>CLIPSeg</a:t>
            </a:r>
            <a:r>
              <a:rPr sz="3200" b="0" i="0" dirty="0">
                <a:solidFill>
                  <a:srgbClr val="26272B"/>
                </a:solidFill>
                <a:latin typeface="Arial"/>
              </a:rPr>
              <a:t> detections earn a weighted-average confidence boost (×1.1); DBSCAN then clusters the fused 3D points, with density-aware decay penalizing sparse clusters.</a:t>
            </a:r>
          </a:p>
          <a:p>
            <a:pPr algn="l">
              <a:lnSpc>
                <a:spcPct val="113000"/>
              </a:lnSpc>
              <a:spcAft>
                <a:spcPts val="0"/>
              </a:spcAft>
            </a:pPr>
            <a:r>
              <a:rPr sz="3200" b="1" i="0" dirty="0">
                <a:solidFill>
                  <a:srgbClr val="DE6A10"/>
                </a:solidFill>
                <a:latin typeface="Arial"/>
              </a:rPr>
              <a:t>Persistent IDs. </a:t>
            </a:r>
            <a:r>
              <a:rPr sz="3200" b="0" i="0" dirty="0">
                <a:solidFill>
                  <a:srgbClr val="26272B"/>
                </a:solidFill>
                <a:latin typeface="Arial"/>
              </a:rPr>
              <a:t>Stable tracking across frames enables multi-view confirmation that suppresses false positives over time.</a:t>
            </a:r>
          </a:p>
        </p:txBody>
      </p:sp>
    </p:spTree>
    <p:extLst>
      <p:ext uri="{BB962C8B-B14F-4D97-AF65-F5344CB8AC3E}">
        <p14:creationId xmlns:p14="http://schemas.microsoft.com/office/powerpoint/2010/main" val="100972849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36CD9-0FA8-5CF2-12AF-312AD1F5AD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An FSM with priorities</a:t>
            </a:r>
          </a:p>
        </p:txBody>
      </p:sp>
      <p:pic>
        <p:nvPicPr>
          <p:cNvPr id="4" name="Picture 3" descr="paper_fig2_f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2103120"/>
            <a:ext cx="7718493" cy="8778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1520" y="11109960"/>
            <a:ext cx="841248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2000" b="0" i="1">
                <a:solidFill>
                  <a:srgbClr val="6E7076"/>
                </a:solidFill>
                <a:latin typeface="Arial"/>
              </a:rPr>
              <a:t>Navigation finite state machine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92640" y="2103120"/>
            <a:ext cx="14081760" cy="70753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3000"/>
              </a:lnSpc>
              <a:spcAft>
                <a:spcPts val="2600"/>
              </a:spcAft>
            </a:pPr>
            <a:r>
              <a:rPr sz="3200" b="1" i="0" dirty="0">
                <a:solidFill>
                  <a:srgbClr val="0365C0"/>
                </a:solidFill>
                <a:latin typeface="Arial"/>
              </a:rPr>
              <a:t>Six states, strict hierarchy. </a:t>
            </a:r>
            <a:r>
              <a:rPr sz="3200" b="0" i="0" dirty="0">
                <a:solidFill>
                  <a:srgbClr val="26272B"/>
                </a:solidFill>
                <a:latin typeface="Arial"/>
              </a:rPr>
              <a:t>Object-driven investigation outranks frontier exploration, which outranks waypoint coverage - high-value targets first, systematic coverage guaranteed.</a:t>
            </a:r>
          </a:p>
          <a:p>
            <a:pPr algn="l">
              <a:lnSpc>
                <a:spcPct val="113000"/>
              </a:lnSpc>
              <a:spcAft>
                <a:spcPts val="2600"/>
              </a:spcAft>
            </a:pPr>
            <a:r>
              <a:rPr sz="3200" b="1" i="0" dirty="0">
                <a:solidFill>
                  <a:srgbClr val="0365C0"/>
                </a:solidFill>
                <a:latin typeface="Arial"/>
              </a:rPr>
              <a:t>Scoring. </a:t>
            </a:r>
            <a:r>
              <a:rPr sz="3200" b="0" i="0" dirty="0">
                <a:solidFill>
                  <a:srgbClr val="26272B"/>
                </a:solidFill>
                <a:latin typeface="Arial"/>
              </a:rPr>
              <a:t>score = </a:t>
            </a:r>
            <a:r>
              <a:rPr sz="3200" b="0" i="0" dirty="0" err="1">
                <a:solidFill>
                  <a:srgbClr val="26272B"/>
                </a:solidFill>
                <a:latin typeface="Arial"/>
              </a:rPr>
              <a:t>confidence</a:t>
            </a:r>
            <a:r>
              <a:rPr sz="2400" b="0" i="0" dirty="0" err="1">
                <a:solidFill>
                  <a:srgbClr val="26272B"/>
                </a:solidFill>
                <a:latin typeface="Arial"/>
              </a:rPr>
              <a:t>max</a:t>
            </a:r>
            <a:r>
              <a:rPr sz="3200" b="0" i="0" dirty="0">
                <a:solidFill>
                  <a:srgbClr val="26272B"/>
                </a:solidFill>
                <a:latin typeface="Arial"/>
              </a:rPr>
              <a:t> / (n + 1), where n is the number of views of the cluster - the most confident, least-observed object wins.</a:t>
            </a:r>
          </a:p>
          <a:p>
            <a:pPr algn="l">
              <a:lnSpc>
                <a:spcPct val="113000"/>
              </a:lnSpc>
              <a:spcAft>
                <a:spcPts val="2600"/>
              </a:spcAft>
            </a:pPr>
            <a:r>
              <a:rPr sz="3200" b="1" i="0" dirty="0">
                <a:solidFill>
                  <a:srgbClr val="0365C0"/>
                </a:solidFill>
                <a:latin typeface="Arial"/>
              </a:rPr>
              <a:t>Confirm before moving on. </a:t>
            </a:r>
            <a:r>
              <a:rPr sz="3200" b="0" i="0" dirty="0">
                <a:solidFill>
                  <a:srgbClr val="26272B"/>
                </a:solidFill>
                <a:latin typeface="Arial"/>
              </a:rPr>
              <a:t>Approach closes range and runs a full 360° pan-tilt scan; below three viewpoints, Circle orbits with efficient tilt-only scans; Stop requires sufficient confidence, point-cloud quality, and viewpoint diversity together.</a:t>
            </a:r>
          </a:p>
          <a:p>
            <a:pPr algn="l">
              <a:lnSpc>
                <a:spcPct val="113000"/>
              </a:lnSpc>
              <a:spcAft>
                <a:spcPts val="0"/>
              </a:spcAft>
            </a:pPr>
            <a:r>
              <a:rPr sz="3200" b="1" i="0" dirty="0">
                <a:solidFill>
                  <a:srgbClr val="DE6A10"/>
                </a:solidFill>
                <a:latin typeface="Arial"/>
              </a:rPr>
              <a:t>Re-</a:t>
            </a:r>
            <a:r>
              <a:rPr sz="3200" b="1" i="0" dirty="0" err="1">
                <a:solidFill>
                  <a:srgbClr val="DE6A10"/>
                </a:solidFill>
                <a:latin typeface="Arial"/>
              </a:rPr>
              <a:t>taskable</a:t>
            </a:r>
            <a:r>
              <a:rPr sz="3200" b="1" i="0" dirty="0">
                <a:solidFill>
                  <a:srgbClr val="DE6A10"/>
                </a:solidFill>
                <a:latin typeface="Arial"/>
              </a:rPr>
              <a:t> in the field. </a:t>
            </a:r>
            <a:r>
              <a:rPr sz="3200" b="0" i="0" dirty="0">
                <a:solidFill>
                  <a:srgbClr val="26272B"/>
                </a:solidFill>
                <a:latin typeface="Arial"/>
              </a:rPr>
              <a:t>Mission target lists are natural-language prompts, updated without retraining as intelligence evolves.</a:t>
            </a:r>
          </a:p>
        </p:txBody>
      </p:sp>
    </p:spTree>
    <p:extLst>
      <p:ext uri="{BB962C8B-B14F-4D97-AF65-F5344CB8AC3E}">
        <p14:creationId xmlns:p14="http://schemas.microsoft.com/office/powerpoint/2010/main" val="100972849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36CD9-0FA8-5CF2-12AF-312AD1F5AD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How we tested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2057400"/>
            <a:ext cx="14721840" cy="91885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3000"/>
              </a:lnSpc>
              <a:spcAft>
                <a:spcPts val="2600"/>
              </a:spcAft>
            </a:pPr>
            <a:r>
              <a:rPr lang="en-US" sz="3200" b="1" i="0" u="sng" dirty="0">
                <a:solidFill>
                  <a:schemeClr val="tx1"/>
                </a:solidFill>
                <a:latin typeface="Arial"/>
              </a:rPr>
              <a:t>Two Scenarios</a:t>
            </a:r>
          </a:p>
          <a:p>
            <a:pPr algn="l">
              <a:lnSpc>
                <a:spcPct val="113000"/>
              </a:lnSpc>
              <a:spcAft>
                <a:spcPts val="2600"/>
              </a:spcAft>
            </a:pPr>
            <a:r>
              <a:rPr lang="en-US" sz="3200" b="1" dirty="0">
                <a:solidFill>
                  <a:srgbClr val="0365C0"/>
                </a:solidFill>
                <a:latin typeface="Arial"/>
              </a:rPr>
              <a:t>Offline benchmark. </a:t>
            </a:r>
            <a:r>
              <a:rPr lang="en-US" sz="3200" dirty="0">
                <a:solidFill>
                  <a:srgbClr val="26272B"/>
                </a:solidFill>
                <a:latin typeface="Arial"/>
              </a:rPr>
              <a:t>Ten </a:t>
            </a:r>
            <a:r>
              <a:rPr lang="en-US" sz="3200" dirty="0" err="1">
                <a:solidFill>
                  <a:srgbClr val="26272B"/>
                </a:solidFill>
                <a:latin typeface="Arial"/>
              </a:rPr>
              <a:t>ScanNet</a:t>
            </a:r>
            <a:r>
              <a:rPr lang="en-US" sz="3200" dirty="0">
                <a:solidFill>
                  <a:srgbClr val="26272B"/>
                </a:solidFill>
                <a:latin typeface="Arial"/>
              </a:rPr>
              <a:t> indoor scenes isolating detection quality; </a:t>
            </a:r>
            <a:r>
              <a:rPr lang="en-US" sz="3200" dirty="0" err="1">
                <a:solidFill>
                  <a:srgbClr val="26272B"/>
                </a:solidFill>
                <a:latin typeface="Arial"/>
              </a:rPr>
              <a:t>IoU</a:t>
            </a:r>
            <a:r>
              <a:rPr lang="en-US" sz="3200" dirty="0">
                <a:solidFill>
                  <a:srgbClr val="26272B"/>
                </a:solidFill>
                <a:latin typeface="Arial"/>
              </a:rPr>
              <a:t> ≥ 0.50 greedy matching, macro-averaged per class, frame, and scene.</a:t>
            </a:r>
          </a:p>
          <a:p>
            <a:pPr algn="l">
              <a:lnSpc>
                <a:spcPct val="113000"/>
              </a:lnSpc>
              <a:spcAft>
                <a:spcPts val="2600"/>
              </a:spcAft>
            </a:pPr>
            <a:r>
              <a:rPr lang="en-US" sz="3200" b="1" dirty="0">
                <a:solidFill>
                  <a:srgbClr val="0365C0"/>
                </a:solidFill>
                <a:latin typeface="Arial"/>
              </a:rPr>
              <a:t>Live trials. </a:t>
            </a:r>
            <a:r>
              <a:rPr lang="en-US" sz="3200" dirty="0">
                <a:solidFill>
                  <a:srgbClr val="26272B"/>
                </a:solidFill>
                <a:latin typeface="Arial"/>
              </a:rPr>
              <a:t>Real-time trials of the full perception-to-navigation loop on the physical platform in a controlled laboratory environment.</a:t>
            </a:r>
          </a:p>
          <a:p>
            <a:pPr marL="1023938" indent="-457200" algn="l">
              <a:lnSpc>
                <a:spcPct val="113000"/>
              </a:lnSpc>
              <a:spcAft>
                <a:spcPts val="2600"/>
              </a:spcAft>
              <a:buFont typeface="Arial" panose="020B0604020202020204" pitchFamily="34" charset="0"/>
              <a:buChar char="•"/>
            </a:pPr>
            <a:r>
              <a:rPr lang="en-US" sz="3200" b="1" i="1" dirty="0">
                <a:solidFill>
                  <a:schemeClr val="tx1"/>
                </a:solidFill>
                <a:latin typeface="Arial"/>
              </a:rPr>
              <a:t>Robot</a:t>
            </a:r>
            <a:r>
              <a:rPr lang="en-US" sz="3200" b="1" i="0" dirty="0">
                <a:solidFill>
                  <a:srgbClr val="0365C0"/>
                </a:solidFill>
                <a:latin typeface="Arial"/>
              </a:rPr>
              <a:t> - </a:t>
            </a:r>
            <a:r>
              <a:rPr sz="3200" b="0" i="0" dirty="0">
                <a:solidFill>
                  <a:srgbClr val="26272B"/>
                </a:solidFill>
                <a:latin typeface="Arial"/>
              </a:rPr>
              <a:t>Hello Robot Stretch 2 with RealSense D435i RGB-D, Hokuyo URG-04LX LIDAR, and onboard i7-8650U + NVIDIA MX450 - ROS on Ubuntu, no external compute.</a:t>
            </a:r>
          </a:p>
          <a:p>
            <a:pPr algn="l">
              <a:lnSpc>
                <a:spcPct val="113000"/>
              </a:lnSpc>
              <a:spcAft>
                <a:spcPts val="2600"/>
              </a:spcAft>
            </a:pPr>
            <a:r>
              <a:rPr lang="en-US" sz="3200" b="1" i="0" u="sng" dirty="0">
                <a:solidFill>
                  <a:schemeClr val="tx1"/>
                </a:solidFill>
                <a:latin typeface="Arial"/>
              </a:rPr>
              <a:t>Algorithmic Variations</a:t>
            </a:r>
            <a:endParaRPr lang="en-US" sz="3200" b="1" i="0" u="sng" dirty="0">
              <a:solidFill>
                <a:srgbClr val="DE6A10"/>
              </a:solidFill>
              <a:latin typeface="Arial"/>
            </a:endParaRPr>
          </a:p>
          <a:p>
            <a:pPr algn="l">
              <a:lnSpc>
                <a:spcPct val="113000"/>
              </a:lnSpc>
              <a:spcAft>
                <a:spcPts val="2600"/>
              </a:spcAft>
            </a:pPr>
            <a:r>
              <a:rPr sz="3200" b="1" i="0" dirty="0">
                <a:solidFill>
                  <a:srgbClr val="DE6A10"/>
                </a:solidFill>
                <a:latin typeface="Arial"/>
              </a:rPr>
              <a:t>Detection baselines. </a:t>
            </a:r>
            <a:r>
              <a:rPr sz="3200" b="0" i="0" dirty="0" err="1">
                <a:solidFill>
                  <a:srgbClr val="26272B"/>
                </a:solidFill>
                <a:latin typeface="Arial"/>
              </a:rPr>
              <a:t>CLIPSeg</a:t>
            </a:r>
            <a:r>
              <a:rPr sz="3200" b="0" i="0" dirty="0">
                <a:solidFill>
                  <a:srgbClr val="26272B"/>
                </a:solidFill>
                <a:latin typeface="Arial"/>
              </a:rPr>
              <a:t> alone · </a:t>
            </a:r>
            <a:r>
              <a:rPr sz="3200" b="0" i="0" dirty="0" err="1">
                <a:solidFill>
                  <a:srgbClr val="26272B"/>
                </a:solidFill>
                <a:latin typeface="Arial"/>
              </a:rPr>
              <a:t>OMDet</a:t>
            </a:r>
            <a:r>
              <a:rPr sz="3200" b="0" i="0" dirty="0">
                <a:solidFill>
                  <a:srgbClr val="26272B"/>
                </a:solidFill>
                <a:latin typeface="Arial"/>
              </a:rPr>
              <a:t> + SAM v2 · Grounding DINO + SAM v2 (no fusion).</a:t>
            </a:r>
          </a:p>
          <a:p>
            <a:pPr algn="l">
              <a:lnSpc>
                <a:spcPct val="113000"/>
              </a:lnSpc>
              <a:spcAft>
                <a:spcPts val="0"/>
              </a:spcAft>
            </a:pPr>
            <a:r>
              <a:rPr sz="3200" b="1" i="0" dirty="0">
                <a:solidFill>
                  <a:srgbClr val="DE6A10"/>
                </a:solidFill>
                <a:latin typeface="Arial"/>
              </a:rPr>
              <a:t>Navigation baseline. </a:t>
            </a:r>
            <a:r>
              <a:rPr sz="3200" b="0" i="0" dirty="0">
                <a:solidFill>
                  <a:srgbClr val="26272B"/>
                </a:solidFill>
                <a:latin typeface="Arial"/>
              </a:rPr>
              <a:t>Static waypoint tour with no perception feedback, on the same motion controller.</a:t>
            </a:r>
          </a:p>
        </p:txBody>
      </p:sp>
      <p:pic>
        <p:nvPicPr>
          <p:cNvPr id="5" name="Picture 4" descr="robot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00" y="2194560"/>
            <a:ext cx="8321040" cy="48912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544800" y="7315200"/>
            <a:ext cx="832104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2000" b="0" i="1">
                <a:solidFill>
                  <a:srgbClr val="6E7076"/>
                </a:solidFill>
                <a:latin typeface="Arial"/>
              </a:rPr>
              <a:t>Stretch 2 and the lab trial environment</a:t>
            </a:r>
          </a:p>
        </p:txBody>
      </p:sp>
    </p:spTree>
    <p:extLst>
      <p:ext uri="{BB962C8B-B14F-4D97-AF65-F5344CB8AC3E}">
        <p14:creationId xmlns:p14="http://schemas.microsoft.com/office/powerpoint/2010/main" val="100972849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36CD9-0FA8-5CF2-12AF-312AD1F5AD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Balance beats specialization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502920" y="2011680"/>
          <a:ext cx="14264640" cy="9326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636240" y="2194560"/>
            <a:ext cx="8229600" cy="4770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1000" b="1" i="0" dirty="0">
                <a:solidFill>
                  <a:srgbClr val="DE6A10"/>
                </a:solidFill>
                <a:latin typeface="Arial"/>
              </a:rPr>
              <a:t>+24%</a:t>
            </a:r>
          </a:p>
          <a:p>
            <a:pPr algn="l">
              <a:lnSpc>
                <a:spcPct val="115000"/>
              </a:lnSpc>
              <a:spcAft>
                <a:spcPts val="3400"/>
              </a:spcAft>
            </a:pPr>
            <a:r>
              <a:rPr sz="2600" b="0" i="0" dirty="0">
                <a:solidFill>
                  <a:srgbClr val="26272B"/>
                </a:solidFill>
                <a:latin typeface="Arial"/>
              </a:rPr>
              <a:t>macro F-score vs. the best single model (0.59 vs. 0.48)</a:t>
            </a:r>
          </a:p>
          <a:p>
            <a:pPr algn="l">
              <a:lnSpc>
                <a:spcPct val="113000"/>
              </a:lnSpc>
              <a:spcAft>
                <a:spcPts val="2600"/>
              </a:spcAft>
            </a:pPr>
            <a:r>
              <a:rPr lang="en-US" sz="2600" b="1" i="0" dirty="0" err="1">
                <a:solidFill>
                  <a:srgbClr val="C82506"/>
                </a:solidFill>
                <a:latin typeface="Arial"/>
              </a:rPr>
              <a:t>CLIPSet</a:t>
            </a:r>
            <a:r>
              <a:rPr lang="en-US" sz="2600" b="1" i="0" dirty="0">
                <a:solidFill>
                  <a:srgbClr val="C82506"/>
                </a:solidFill>
                <a:latin typeface="Arial"/>
              </a:rPr>
              <a:t> / </a:t>
            </a:r>
            <a:r>
              <a:rPr sz="2600" b="1" i="0" dirty="0" err="1">
                <a:solidFill>
                  <a:srgbClr val="C82506"/>
                </a:solidFill>
                <a:latin typeface="Arial"/>
              </a:rPr>
              <a:t>OMDet</a:t>
            </a:r>
            <a:r>
              <a:rPr lang="en-US" sz="2600" b="1" i="0" dirty="0">
                <a:solidFill>
                  <a:srgbClr val="C82506"/>
                </a:solidFill>
                <a:latin typeface="Arial"/>
              </a:rPr>
              <a:t> / </a:t>
            </a:r>
            <a:r>
              <a:rPr lang="en-US" sz="2600" b="1" i="0" dirty="0" err="1">
                <a:solidFill>
                  <a:srgbClr val="C82506"/>
                </a:solidFill>
                <a:latin typeface="Arial"/>
              </a:rPr>
              <a:t>Dino+SA</a:t>
            </a:r>
            <a:r>
              <a:rPr lang="en-US" sz="2600" b="1" dirty="0" err="1">
                <a:solidFill>
                  <a:srgbClr val="C82506"/>
                </a:solidFill>
                <a:latin typeface="Arial"/>
              </a:rPr>
              <a:t>M</a:t>
            </a:r>
            <a:r>
              <a:rPr sz="2600" b="1" i="0" dirty="0">
                <a:solidFill>
                  <a:srgbClr val="C82506"/>
                </a:solidFill>
                <a:latin typeface="Arial"/>
              </a:rPr>
              <a:t>: </a:t>
            </a:r>
            <a:r>
              <a:rPr lang="en-US" sz="2600" b="0" i="0" dirty="0">
                <a:solidFill>
                  <a:srgbClr val="26272B"/>
                </a:solidFill>
                <a:latin typeface="Arial"/>
              </a:rPr>
              <a:t>very similar F1 scores, often missing several targets</a:t>
            </a:r>
            <a:endParaRPr sz="2600" b="0" i="0" dirty="0">
              <a:solidFill>
                <a:srgbClr val="26272B"/>
              </a:solidFill>
              <a:latin typeface="Arial"/>
            </a:endParaRPr>
          </a:p>
          <a:p>
            <a:pPr algn="l">
              <a:lnSpc>
                <a:spcPct val="113000"/>
              </a:lnSpc>
              <a:spcAft>
                <a:spcPts val="0"/>
              </a:spcAft>
            </a:pPr>
            <a:r>
              <a:rPr sz="2600" b="1" i="0" dirty="0" err="1">
                <a:solidFill>
                  <a:srgbClr val="DE6A10"/>
                </a:solidFill>
                <a:latin typeface="Arial"/>
              </a:rPr>
              <a:t>HybridNAV</a:t>
            </a:r>
            <a:r>
              <a:rPr sz="2600" b="1" i="0" dirty="0">
                <a:solidFill>
                  <a:srgbClr val="DE6A10"/>
                </a:solidFill>
                <a:latin typeface="Arial"/>
              </a:rPr>
              <a:t>: </a:t>
            </a:r>
            <a:r>
              <a:rPr lang="en-US" sz="2600" b="0" i="0" dirty="0">
                <a:solidFill>
                  <a:srgbClr val="26272B"/>
                </a:solidFill>
                <a:latin typeface="Arial"/>
              </a:rPr>
              <a:t>0.59 F1 score</a:t>
            </a:r>
            <a:r>
              <a:rPr sz="2600" b="0" i="0" dirty="0">
                <a:solidFill>
                  <a:srgbClr val="26272B"/>
                </a:solidFill>
                <a:latin typeface="Arial"/>
              </a:rPr>
              <a:t> - finds targets without flooding the operator with false alarms.</a:t>
            </a:r>
          </a:p>
        </p:txBody>
      </p:sp>
    </p:spTree>
    <p:extLst>
      <p:ext uri="{BB962C8B-B14F-4D97-AF65-F5344CB8AC3E}">
        <p14:creationId xmlns:p14="http://schemas.microsoft.com/office/powerpoint/2010/main" val="100972849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36CD9-0FA8-5CF2-12AF-312AD1F5AD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Biggest gains: far and small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502920" y="2011680"/>
          <a:ext cx="14264640" cy="9326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636240" y="2103120"/>
            <a:ext cx="8229600" cy="44805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6000" b="1" i="0">
                <a:solidFill>
                  <a:srgbClr val="DE6A10"/>
                </a:solidFill>
                <a:latin typeface="Arial"/>
              </a:rPr>
              <a:t>+0.09-0.15 F1</a:t>
            </a:r>
          </a:p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500" b="0" i="0">
                <a:solidFill>
                  <a:srgbClr val="26272B"/>
                </a:solidFill>
                <a:latin typeface="Arial"/>
              </a:rPr>
              <a:t>on far and small targets - the object classes most sensitive to viewpoint diversity, validating the persistent-ID tracking and scan actions.</a:t>
            </a:r>
          </a:p>
        </p:txBody>
      </p:sp>
      <p:pic>
        <p:nvPicPr>
          <p:cNvPr id="6" name="Picture 5" descr="pcloud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36240" y="6949440"/>
            <a:ext cx="8229600" cy="27670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636240" y="10058400"/>
            <a:ext cx="822960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2000" b="0" i="1">
                <a:solidFill>
                  <a:srgbClr val="6E7076"/>
                </a:solidFill>
                <a:latin typeface="Arial"/>
              </a:rPr>
              <a:t>Backpack (near) vs. fire extinguisher (far) - on-device detections</a:t>
            </a:r>
          </a:p>
        </p:txBody>
      </p:sp>
    </p:spTree>
    <p:extLst>
      <p:ext uri="{BB962C8B-B14F-4D97-AF65-F5344CB8AC3E}">
        <p14:creationId xmlns:p14="http://schemas.microsoft.com/office/powerpoint/2010/main" val="100972849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36CD9-0FA8-5CF2-12AF-312AD1F5AD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Shorter paths, faster coverage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2194560"/>
            <a:ext cx="10789920" cy="90525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9200" b="1" i="0">
                <a:solidFill>
                  <a:srgbClr val="DE6A10"/>
                </a:solidFill>
                <a:latin typeface="Arial"/>
              </a:rPr>
              <a:t>-30%</a:t>
            </a:r>
            <a:r>
              <a:rPr sz="3000" b="0" i="0">
                <a:solidFill>
                  <a:srgbClr val="26272B"/>
                </a:solidFill>
                <a:latin typeface="Arial"/>
              </a:rPr>
              <a:t> path length</a:t>
            </a:r>
          </a:p>
          <a:p>
            <a:pPr algn="l">
              <a:spcAft>
                <a:spcPts val="3000"/>
              </a:spcAft>
            </a:pPr>
            <a:r>
              <a:rPr sz="2400" b="0" i="0">
                <a:solidFill>
                  <a:srgbClr val="6E7076"/>
                </a:solidFill>
                <a:latin typeface="Arial"/>
              </a:rPr>
              <a:t>relative 0.70 vs. 1.00 for the static waypoint tour</a:t>
            </a:r>
          </a:p>
          <a:p>
            <a:pPr algn="l">
              <a:spcAft>
                <a:spcPts val="200"/>
              </a:spcAft>
            </a:pPr>
            <a:r>
              <a:rPr sz="9200" b="1" i="0">
                <a:solidFill>
                  <a:srgbClr val="DE6A10"/>
                </a:solidFill>
                <a:latin typeface="Arial"/>
              </a:rPr>
              <a:t>-25%</a:t>
            </a:r>
            <a:r>
              <a:rPr sz="3000" b="0" i="0">
                <a:solidFill>
                  <a:srgbClr val="26272B"/>
                </a:solidFill>
                <a:latin typeface="Arial"/>
              </a:rPr>
              <a:t> scan time</a:t>
            </a:r>
          </a:p>
          <a:p>
            <a:pPr algn="l">
              <a:spcAft>
                <a:spcPts val="3000"/>
              </a:spcAft>
            </a:pPr>
            <a:r>
              <a:rPr sz="2400" b="0" i="0">
                <a:solidFill>
                  <a:srgbClr val="6E7076"/>
                </a:solidFill>
                <a:latin typeface="Arial"/>
              </a:rPr>
              <a:t>20 s vs. 25 s per scene - while still confirming every target</a:t>
            </a:r>
          </a:p>
          <a:p>
            <a:pPr algn="l">
              <a:lnSpc>
                <a:spcPct val="118000"/>
              </a:lnSpc>
              <a:spcAft>
                <a:spcPts val="0"/>
              </a:spcAft>
            </a:pPr>
            <a:r>
              <a:rPr sz="2600" b="0" i="0">
                <a:solidFill>
                  <a:srgbClr val="26272B"/>
                </a:solidFill>
                <a:latin typeface="Arial"/>
              </a:rPr>
              <a:t>High-value targets get investigated first; frontier exploration fills coverage gaps. Less motion also means lower cumulative motor usage - longer effective missions on battery.</a:t>
            </a:r>
          </a:p>
        </p:txBody>
      </p:sp>
      <p:pic>
        <p:nvPicPr>
          <p:cNvPr id="5" name="Picture 4" descr="dualview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0080" y="3749039"/>
            <a:ext cx="11795760" cy="39376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070080" y="7863840"/>
            <a:ext cx="1179576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2000" b="0" i="1">
                <a:solidFill>
                  <a:srgbClr val="6E7076"/>
                </a:solidFill>
                <a:latin typeface="Arial"/>
              </a:rPr>
              <a:t>Green: HybridNAV's object-aware trajectory · Blue: the conventional waypoint loop</a:t>
            </a:r>
          </a:p>
        </p:txBody>
      </p:sp>
    </p:spTree>
    <p:extLst>
      <p:ext uri="{BB962C8B-B14F-4D97-AF65-F5344CB8AC3E}">
        <p14:creationId xmlns:p14="http://schemas.microsoft.com/office/powerpoint/2010/main" val="1009728490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276E61A-68E5-4AC5-95B4-F867F26BFE01}"/>
</file>

<file path=customXml/itemProps2.xml><?xml version="1.0" encoding="utf-8"?>
<ds:datastoreItem xmlns:ds="http://schemas.openxmlformats.org/officeDocument/2006/customXml" ds:itemID="{ECC00E26-04F5-42D5-9D2C-E965CDF848EB}"/>
</file>

<file path=customXml/itemProps3.xml><?xml version="1.0" encoding="utf-8"?>
<ds:datastoreItem xmlns:ds="http://schemas.openxmlformats.org/officeDocument/2006/customXml" ds:itemID="{C4D1F443-E93D-4AC2-B25B-2D5F94D5B5EA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1700</TotalTime>
  <Words>1843</Words>
  <Application>Microsoft Office PowerPoint</Application>
  <PresentationFormat>Custom</PresentationFormat>
  <Paragraphs>97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Helvetica Light</vt:lpstr>
      <vt:lpstr>Helvetica Neue</vt:lpstr>
      <vt:lpstr>Inter Bold</vt:lpstr>
      <vt:lpstr>Inter Light</vt:lpstr>
      <vt:lpstr>Roboto</vt:lpstr>
      <vt:lpstr>Roboto Black</vt:lpstr>
      <vt:lpstr>Roboto Light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Eric B. Martinson</cp:lastModifiedBy>
  <cp:revision>333</cp:revision>
  <dcterms:modified xsi:type="dcterms:W3CDTF">2026-07-23T17:33:27Z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